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13FAE8-E71F-4641-BCA2-EDBD0675103A}">
  <a:tblStyle styleId="{6B13FAE8-E71F-4641-BCA2-EDBD067510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regular.fntdata"/><Relationship Id="rId25" Type="http://schemas.openxmlformats.org/officeDocument/2006/relationships/slide" Target="slides/slide19.xml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844ed6a47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844ed6a47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d04a781e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d04a781e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d04a781e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d04a781e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d0e3a771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d0e3a771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d0e3a771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d0e3a771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844ed6a4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844ed6a4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d0e3a77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d0e3a77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d0e3a771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d0e3a771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d0e3a771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d0e3a771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d04a781ed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fd04a781ed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844ed6a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844ed6a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844ed6a4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844ed6a4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d0e3a771c_4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d0e3a771c_4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844ed6a4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844ed6a4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844ed6a47_1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844ed6a47_1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d0e3a771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d0e3a771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d0e3a771c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d0e3a771c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844ed6a4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844ed6a4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Poba Medical Final Presentation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Bransky, Noah Keyes, Vergil Sorg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Procedures-Axial Load System</a:t>
            </a:r>
            <a:endParaRPr/>
          </a:p>
        </p:txBody>
      </p:sp>
      <p:graphicFrame>
        <p:nvGraphicFramePr>
          <p:cNvPr id="144" name="Google Shape;144;p22"/>
          <p:cNvGraphicFramePr/>
          <p:nvPr/>
        </p:nvGraphicFramePr>
        <p:xfrm>
          <a:off x="85225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{6B13FAE8-E71F-4641-BCA2-EDBD0675103A}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Testing Procedure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Purpose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Required Materials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3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Run the axial loading subsystem for long periods of time (up to 20 minutes)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 power supply/fatigue wear on ball screw/ eccentricity of lead screw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Power supply, finished axial loading system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Stretch multiple nylon balloons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 maximum axial force output of system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Power supply, finished axial loading system, nylon extrusion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4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Apply a variety of different voltages to motor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 different forces that linear actuator can produce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Power supply, finished axial loading system, force sensor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4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Pop multiple balloons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 how well system can take the shock of popping a </a:t>
                      </a:r>
                      <a:r>
                        <a:rPr lang="en"/>
                        <a:t>balloon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Power supply, finished axial loading system, extrusion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5" name="Google Shape;145;p22"/>
          <p:cNvSpPr txBox="1"/>
          <p:nvPr/>
        </p:nvSpPr>
        <p:spPr>
          <a:xfrm>
            <a:off x="6144000" y="43431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Michael Bransky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11/1/2021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FMEA- Heating System</a:t>
            </a: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00" y="1057250"/>
            <a:ext cx="8222622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6998400" y="4404600"/>
            <a:ext cx="214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</a:rPr>
              <a:t>‹#›</a:t>
            </a:fld>
            <a:endParaRPr sz="9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Vergil Sorg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11/1/2021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Radial Expansion Tester</a:t>
            </a:r>
            <a:endParaRPr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Testing Procedures- Heating System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6925"/>
            <a:ext cx="8839200" cy="381986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6998400" y="4343100"/>
            <a:ext cx="214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</a:rPr>
              <a:t>‹#›</a:t>
            </a:fld>
            <a:endParaRPr sz="9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Vergil Sorg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11/1/2021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Radial Expansion Tester</a:t>
            </a:r>
            <a:endParaRPr sz="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FMEA - Clamping System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b="25668" l="1828" r="34448" t="34896"/>
          <a:stretch/>
        </p:blipFill>
        <p:spPr>
          <a:xfrm>
            <a:off x="311700" y="1186325"/>
            <a:ext cx="8520600" cy="296619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>
            <p:ph idx="12" type="sldNum"/>
          </p:nvPr>
        </p:nvSpPr>
        <p:spPr>
          <a:xfrm>
            <a:off x="7654975" y="4390050"/>
            <a:ext cx="1366200" cy="66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/>
              <a:t>Noah Keyes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/>
              <a:t>11/1/2021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/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Procedure - Clamping</a:t>
            </a:r>
            <a:endParaRPr/>
          </a:p>
        </p:txBody>
      </p:sp>
      <p:graphicFrame>
        <p:nvGraphicFramePr>
          <p:cNvPr id="173" name="Google Shape;173;p26"/>
          <p:cNvGraphicFramePr/>
          <p:nvPr/>
        </p:nvGraphicFramePr>
        <p:xfrm>
          <a:off x="311700" y="115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{6B13FAE8-E71F-4641-BCA2-EDBD0675103A}</a:tableStyleId>
              </a:tblPr>
              <a:tblGrid>
                <a:gridCol w="2753150"/>
                <a:gridCol w="2753150"/>
                <a:gridCol w="2753150"/>
              </a:tblGrid>
              <a:tr h="4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Testing Procedure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Purpose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Required Materials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136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Run the axial loading system for long periods of time with extrusion clamped into device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Check for yielding, creep, and low cycle fatigue in the clamps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Power supply, finished axial loading system, extrusion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90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Clamp extrusion with </a:t>
                      </a:r>
                      <a:r>
                        <a:rPr lang="en"/>
                        <a:t>collet</a:t>
                      </a:r>
                      <a:r>
                        <a:rPr lang="en"/>
                        <a:t>-mandrel clamp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Check for deformation wear in the collet-mandrel </a:t>
                      </a:r>
                      <a:r>
                        <a:rPr lang="en"/>
                        <a:t>clamp</a:t>
                      </a:r>
                      <a:r>
                        <a:rPr lang="en"/>
                        <a:t> O-ring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Air supply, pressure gauge, collet-mandrel clamp, extrusion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90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Pressurize collet-mandrel clamp air cylinders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Check cylinders for deformation and ductile rupture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Air supply, pressure gauge, collet-mandrel clamp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7574587" y="4329782"/>
            <a:ext cx="14466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/>
              <a:t>Noah Keyes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/>
              <a:t>11/1/2021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/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and Budget</a:t>
            </a:r>
            <a:endParaRPr/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schedule and budget have changed structure dramatically due to Poba’s management of this project.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Poba does not want to buy anything until they are convinced our design is adequate to be the final product.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means they will not be buying us parts to be used for prototyping.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old schedule and budget, which were originally structured around prototyping each subsystem of the project, are now completely void.</a:t>
            </a:r>
            <a:endParaRPr/>
          </a:p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7423910" y="4279558"/>
            <a:ext cx="15972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Noah Keyes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11/1/2021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187" name="Google Shape;187;p28"/>
          <p:cNvSpPr txBox="1"/>
          <p:nvPr>
            <p:ph idx="1" type="body"/>
          </p:nvPr>
        </p:nvSpPr>
        <p:spPr>
          <a:xfrm>
            <a:off x="311700" y="1152475"/>
            <a:ext cx="324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Without prototyping, our budget breaks down into two sections: cost of the final product and contingency fund.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With an estimated cost of $7,586.06 for the final product, the $2,413.94 remaining of our $10,000 budget will go to the contingency fund.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 date, no purchases have been made.</a:t>
            </a:r>
            <a:endParaRPr sz="1400"/>
          </a:p>
        </p:txBody>
      </p:sp>
      <p:pic>
        <p:nvPicPr>
          <p:cNvPr id="188" name="Google Shape;188;p28"/>
          <p:cNvPicPr preferRelativeResize="0"/>
          <p:nvPr/>
        </p:nvPicPr>
        <p:blipFill rotWithShape="1">
          <a:blip r:embed="rId3">
            <a:alphaModFix/>
          </a:blip>
          <a:srcRect b="23423" l="6815" r="59528" t="20460"/>
          <a:stretch/>
        </p:blipFill>
        <p:spPr>
          <a:xfrm>
            <a:off x="3556200" y="163925"/>
            <a:ext cx="4651301" cy="43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7403810" y="4299658"/>
            <a:ext cx="1617300" cy="7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Noah Keyes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11/1/2021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pic>
        <p:nvPicPr>
          <p:cNvPr id="195" name="Google Shape;195;p29"/>
          <p:cNvPicPr preferRelativeResize="0"/>
          <p:nvPr/>
        </p:nvPicPr>
        <p:blipFill rotWithShape="1">
          <a:blip r:embed="rId3">
            <a:alphaModFix/>
          </a:blip>
          <a:srcRect b="16519" l="2342" r="16323" t="25640"/>
          <a:stretch/>
        </p:blipFill>
        <p:spPr>
          <a:xfrm>
            <a:off x="311700" y="1155275"/>
            <a:ext cx="8463274" cy="338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>
            <p:ph idx="12" type="sldNum"/>
          </p:nvPr>
        </p:nvSpPr>
        <p:spPr>
          <a:xfrm>
            <a:off x="7564537" y="4339832"/>
            <a:ext cx="1456500" cy="7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/>
              <a:t>Noah Keyes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/>
              <a:t>11/1/2021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/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pic>
        <p:nvPicPr>
          <p:cNvPr id="202" name="Google Shape;202;p30"/>
          <p:cNvPicPr preferRelativeResize="0"/>
          <p:nvPr/>
        </p:nvPicPr>
        <p:blipFill rotWithShape="1">
          <a:blip r:embed="rId3">
            <a:alphaModFix/>
          </a:blip>
          <a:srcRect b="16258" l="2346" r="16465" t="25900"/>
          <a:stretch/>
        </p:blipFill>
        <p:spPr>
          <a:xfrm>
            <a:off x="311700" y="1017725"/>
            <a:ext cx="8520600" cy="341461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0"/>
          <p:cNvSpPr txBox="1"/>
          <p:nvPr>
            <p:ph idx="12" type="sldNum"/>
          </p:nvPr>
        </p:nvSpPr>
        <p:spPr>
          <a:xfrm>
            <a:off x="7474136" y="4359931"/>
            <a:ext cx="1547100" cy="6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/>
              <a:t>Noah Keyes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/>
              <a:t>11/1/2021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/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Cited</a:t>
            </a:r>
            <a:endParaRPr/>
          </a:p>
        </p:txBody>
      </p:sp>
      <p:sp>
        <p:nvSpPr>
          <p:cNvPr id="209" name="Google Shape;20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355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[1] “Amazon.com: Tevo Tarantula Dual z axis upgrade kit NEMA 42 ...” [Online]. Available: https://www.amazon.com/TEVO-Tarantula-Upgrade-Copper-Printer/dp/B073YMBNTC. [Accessed: 01-Nov-2021].</a:t>
            </a:r>
            <a:endParaRPr sz="1100">
              <a:solidFill>
                <a:schemeClr val="dk1"/>
              </a:solidFill>
            </a:endParaRPr>
          </a:p>
          <a:p>
            <a:pPr indent="0" lvl="0" marL="355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[2] “E series NEMA 34 Stepper Motor Bipolar 1.8deg 4.8 nm(679.87oz.in) 6.0a 86x86x80mm 4 wires,” </a:t>
            </a:r>
            <a:r>
              <a:rPr i="1" lang="en" sz="1100">
                <a:solidFill>
                  <a:schemeClr val="dk1"/>
                </a:solidFill>
              </a:rPr>
              <a:t>STEPPERONLINE</a:t>
            </a:r>
            <a:r>
              <a:rPr lang="en" sz="1100">
                <a:solidFill>
                  <a:schemeClr val="dk1"/>
                </a:solidFill>
              </a:rPr>
              <a:t>. [Online]. Available: https://www.omc-stepperonline.com/nema-34-stepper-motor/e-series-nema-34-stepper-motor-bipolar-1-8deg-4-8-nm-679-87oz-in-6-0a-86x86x80mm-4-wires.html. [Accessed: 01-Nov-2021].</a:t>
            </a:r>
            <a:endParaRPr sz="1100">
              <a:solidFill>
                <a:schemeClr val="dk1"/>
              </a:solidFill>
            </a:endParaRPr>
          </a:p>
          <a:p>
            <a:pPr indent="0" lvl="0" marL="355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[3] R. G. Budynas, J. K. Nisbett, and J. E. Shigley, </a:t>
            </a:r>
            <a:r>
              <a:rPr i="1" lang="en" sz="1100">
                <a:solidFill>
                  <a:schemeClr val="dk1"/>
                </a:solidFill>
              </a:rPr>
              <a:t>Shigley's Mechanical Engineering Design</a:t>
            </a:r>
            <a:r>
              <a:rPr lang="en" sz="1100">
                <a:solidFill>
                  <a:schemeClr val="dk1"/>
                </a:solidFill>
              </a:rPr>
              <a:t>. McGraw-Hill, 2016.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Poba Medical wants our team to design and build a radial expansion tester, with controlled temperature and axial load, for the extruded plastic tubes used in the manufacture of their balloon catheters.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15704"/>
          <a:stretch/>
        </p:blipFill>
        <p:spPr>
          <a:xfrm>
            <a:off x="311700" y="2207650"/>
            <a:ext cx="3663650" cy="226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TA Balloons - Chocolate | Medtronic"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2625" y="2207638"/>
            <a:ext cx="5019674" cy="219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5363" y="-316750"/>
            <a:ext cx="1694200" cy="16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7755427" y="4403750"/>
            <a:ext cx="1265700" cy="65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Noah Keyes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11/1/2021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219650" y="466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Description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8" y="1039600"/>
            <a:ext cx="8704737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5"/>
          <p:cNvCxnSpPr/>
          <p:nvPr/>
        </p:nvCxnSpPr>
        <p:spPr>
          <a:xfrm rot="10800000">
            <a:off x="3646800" y="3224825"/>
            <a:ext cx="2220000" cy="1185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" name="Google Shape;74;p15"/>
          <p:cNvSpPr txBox="1"/>
          <p:nvPr/>
        </p:nvSpPr>
        <p:spPr>
          <a:xfrm>
            <a:off x="5746250" y="4460375"/>
            <a:ext cx="162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Axial Loading</a:t>
            </a:r>
            <a:endParaRPr/>
          </a:p>
        </p:txBody>
      </p:sp>
      <p:cxnSp>
        <p:nvCxnSpPr>
          <p:cNvPr id="75" name="Google Shape;75;p15"/>
          <p:cNvCxnSpPr/>
          <p:nvPr/>
        </p:nvCxnSpPr>
        <p:spPr>
          <a:xfrm flipH="1">
            <a:off x="4611200" y="934275"/>
            <a:ext cx="773400" cy="552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" name="Google Shape;76;p15"/>
          <p:cNvSpPr txBox="1"/>
          <p:nvPr/>
        </p:nvSpPr>
        <p:spPr>
          <a:xfrm>
            <a:off x="4611200" y="639400"/>
            <a:ext cx="57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Diameter Measurement</a:t>
            </a:r>
            <a:endParaRPr/>
          </a:p>
        </p:txBody>
      </p:sp>
      <p:cxnSp>
        <p:nvCxnSpPr>
          <p:cNvPr id="77" name="Google Shape;77;p15"/>
          <p:cNvCxnSpPr/>
          <p:nvPr/>
        </p:nvCxnSpPr>
        <p:spPr>
          <a:xfrm rot="10800000">
            <a:off x="6248700" y="2270225"/>
            <a:ext cx="1436400" cy="2220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" name="Google Shape;78;p15"/>
          <p:cNvSpPr txBox="1"/>
          <p:nvPr/>
        </p:nvSpPr>
        <p:spPr>
          <a:xfrm>
            <a:off x="7654975" y="4570875"/>
            <a:ext cx="57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Heating</a:t>
            </a:r>
            <a:endParaRPr/>
          </a:p>
        </p:txBody>
      </p:sp>
      <p:cxnSp>
        <p:nvCxnSpPr>
          <p:cNvPr id="79" name="Google Shape;79;p15"/>
          <p:cNvCxnSpPr/>
          <p:nvPr/>
        </p:nvCxnSpPr>
        <p:spPr>
          <a:xfrm>
            <a:off x="994550" y="1677675"/>
            <a:ext cx="964500" cy="281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" name="Google Shape;80;p15"/>
          <p:cNvSpPr txBox="1"/>
          <p:nvPr/>
        </p:nvSpPr>
        <p:spPr>
          <a:xfrm>
            <a:off x="462300" y="1357825"/>
            <a:ext cx="57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Clamping</a:t>
            </a:r>
            <a:endParaRPr/>
          </a:p>
        </p:txBody>
      </p:sp>
      <p:cxnSp>
        <p:nvCxnSpPr>
          <p:cNvPr id="81" name="Google Shape;81;p15"/>
          <p:cNvCxnSpPr/>
          <p:nvPr/>
        </p:nvCxnSpPr>
        <p:spPr>
          <a:xfrm rot="10800000">
            <a:off x="7609850" y="2075300"/>
            <a:ext cx="28200" cy="669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" name="Google Shape;82;p15"/>
          <p:cNvSpPr txBox="1"/>
          <p:nvPr/>
        </p:nvSpPr>
        <p:spPr>
          <a:xfrm>
            <a:off x="7038450" y="2707125"/>
            <a:ext cx="577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Clamping/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Pressurization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6144000" y="43431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Vergil Sorg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11/1/2021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Design Description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Axial Loading system: Stepper motor driving ball </a:t>
            </a:r>
            <a:r>
              <a:rPr lang="en"/>
              <a:t>screw attached to backing plate which carries the “stretching” side of the extrusion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Diameter Measurement: Optical micrometer mounted to a linear rail for ease of construction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Heating system: Heated air which flows through a nozzle that directs air over the extrusion, also mounted on a linear rail so that expansion can happen outside of nozzle.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Clamping system: Pneumatically actuated clamps provide quick ability to load multiple diameters without need for readjustment.  </a:t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6144000" y="43431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Vergil Sorg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11/1/2021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Requirements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Poba Medical wants a Radial Expansion Tester that can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Pressurize a plastic extrusion up to 300 psi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Apply up to 150 lbs of axial force with minimal slippage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unexpanded diameters of .2-.625”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Measure expanded diameters up to 2.5”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Control the temperature of a 2 inch length of extrusion up to 250℉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6144000" y="43431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Michael Bransky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11/1/2021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Requirements- Axial Loading System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12432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586313" y="2017350"/>
            <a:ext cx="3575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 = 150 lbs = 667N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baseline="-25000" lang="en"/>
              <a:t>m</a:t>
            </a:r>
            <a:r>
              <a:rPr lang="en"/>
              <a:t>= 8mm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baseline="-25000" lang="en"/>
              <a:t>c</a:t>
            </a:r>
            <a:r>
              <a:rPr lang="en"/>
              <a:t> = 10mm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 = 2 mm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 </a:t>
            </a:r>
            <a:r>
              <a:rPr lang="en"/>
              <a:t>= f</a:t>
            </a:r>
            <a:r>
              <a:rPr baseline="-25000" lang="en"/>
              <a:t>c</a:t>
            </a:r>
            <a:r>
              <a:rPr lang="en"/>
              <a:t> = .15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baseline="-25000" lang="en"/>
              <a:t>R</a:t>
            </a:r>
            <a:r>
              <a:rPr lang="en"/>
              <a:t> = 112 N-cm</a:t>
            </a:r>
            <a:endParaRPr baseline="-25000"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675" y="3481300"/>
            <a:ext cx="5234449" cy="7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4975" y="1017725"/>
            <a:ext cx="2227325" cy="22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6">
            <a:alphaModFix/>
          </a:blip>
          <a:srcRect b="0" l="50876" r="38793" t="0"/>
          <a:stretch/>
        </p:blipFill>
        <p:spPr>
          <a:xfrm>
            <a:off x="7919175" y="3481300"/>
            <a:ext cx="913126" cy="4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7">
            <a:alphaModFix/>
          </a:blip>
          <a:srcRect b="0" l="0" r="81857" t="0"/>
          <a:stretch/>
        </p:blipFill>
        <p:spPr>
          <a:xfrm>
            <a:off x="6315525" y="3481300"/>
            <a:ext cx="1603649" cy="4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8">
            <a:alphaModFix/>
          </a:blip>
          <a:srcRect b="0" l="35153" r="0" t="0"/>
          <a:stretch/>
        </p:blipFill>
        <p:spPr>
          <a:xfrm>
            <a:off x="861025" y="1540775"/>
            <a:ext cx="3575101" cy="4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6144000" y="43431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Michael Bransky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11/1/2021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Requirements- Diameter Measurement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2572" r="2134" t="1768"/>
          <a:stretch/>
        </p:blipFill>
        <p:spPr>
          <a:xfrm>
            <a:off x="2601075" y="1017725"/>
            <a:ext cx="2975100" cy="23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4">
            <a:alphaModFix/>
          </a:blip>
          <a:srcRect b="63382" l="2959" r="0" t="0"/>
          <a:stretch/>
        </p:blipFill>
        <p:spPr>
          <a:xfrm>
            <a:off x="2069888" y="3381475"/>
            <a:ext cx="5004225" cy="116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6144000" y="43431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Michael Bransky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11/1/2021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Design Requirements- Heating System 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1152475"/>
            <a:ext cx="2817300" cy="3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Heater has the ability to reach output air temp up to 1,000F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Custom made dispersion </a:t>
            </a:r>
            <a:r>
              <a:rPr lang="en"/>
              <a:t>nozzle will allow uniform heating around extrusion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PID controller in combination with airflow regulator will allow us to have a wide range of possible heating parameters</a:t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850" y="644599"/>
            <a:ext cx="2817200" cy="23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2125" y="958988"/>
            <a:ext cx="2939725" cy="27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4394" y="2668475"/>
            <a:ext cx="2123650" cy="208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224550" y="3591300"/>
            <a:ext cx="2817300" cy="15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Watts = SCFM * Dt / 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4CFM * 200F/3 = 266 watts </a:t>
            </a:r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6144000" y="43431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Vergil Sorg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11/1/2021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Radial Expansion Tester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FMEA-Axial Load System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fld id="{00000000-1234-1234-1234-123412341234}" type="slidenum">
              <a:rPr lang="en" sz="1000"/>
              <a:t>‹#›</a:t>
            </a:fld>
            <a:endParaRPr sz="10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Noah Keyes</a:t>
            </a:r>
            <a:endParaRPr sz="10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11/1/2021</a:t>
            </a:r>
            <a:endParaRPr sz="10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Radial Expansion Tester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50" y="1152475"/>
            <a:ext cx="8566502" cy="167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321475" y="2883175"/>
            <a:ext cx="8520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Most failures have to do with breadboard or motor system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Breadboard will be replaced with a fully soldered system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System will be plugged into wall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DC motor will be replaced with a more powerful stepper motor</a:t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6144000" y="43431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Michael Bransky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11/1/2021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Radial Expansion Tester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